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90"/>
  </p:notesMasterIdLst>
  <p:handoutMasterIdLst>
    <p:handoutMasterId r:id="rId91"/>
  </p:handoutMasterIdLst>
  <p:sldIdLst>
    <p:sldId id="40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298" r:id="rId32"/>
    <p:sldId id="280" r:id="rId33"/>
    <p:sldId id="281" r:id="rId34"/>
    <p:sldId id="282" r:id="rId35"/>
    <p:sldId id="283" r:id="rId36"/>
    <p:sldId id="284" r:id="rId37"/>
    <p:sldId id="285" r:id="rId38"/>
    <p:sldId id="287" r:id="rId39"/>
    <p:sldId id="300" r:id="rId40"/>
    <p:sldId id="301" r:id="rId41"/>
    <p:sldId id="286" r:id="rId42"/>
    <p:sldId id="288" r:id="rId43"/>
    <p:sldId id="289" r:id="rId44"/>
    <p:sldId id="291" r:id="rId45"/>
    <p:sldId id="292" r:id="rId46"/>
    <p:sldId id="299" r:id="rId47"/>
    <p:sldId id="302" r:id="rId48"/>
    <p:sldId id="293" r:id="rId49"/>
    <p:sldId id="294" r:id="rId50"/>
    <p:sldId id="295" r:id="rId51"/>
    <p:sldId id="296" r:id="rId52"/>
    <p:sldId id="303" r:id="rId53"/>
    <p:sldId id="304" r:id="rId54"/>
    <p:sldId id="378" r:id="rId55"/>
    <p:sldId id="379" r:id="rId56"/>
    <p:sldId id="380" r:id="rId57"/>
    <p:sldId id="381" r:id="rId58"/>
    <p:sldId id="382" r:id="rId59"/>
    <p:sldId id="397" r:id="rId60"/>
    <p:sldId id="398" r:id="rId61"/>
    <p:sldId id="383" r:id="rId62"/>
    <p:sldId id="384" r:id="rId63"/>
    <p:sldId id="385" r:id="rId64"/>
    <p:sldId id="386" r:id="rId65"/>
    <p:sldId id="396" r:id="rId66"/>
    <p:sldId id="375" r:id="rId67"/>
    <p:sldId id="305" r:id="rId68"/>
    <p:sldId id="308" r:id="rId69"/>
    <p:sldId id="309" r:id="rId70"/>
    <p:sldId id="310" r:id="rId71"/>
    <p:sldId id="376" r:id="rId72"/>
    <p:sldId id="311" r:id="rId73"/>
    <p:sldId id="312" r:id="rId74"/>
    <p:sldId id="313" r:id="rId75"/>
    <p:sldId id="314" r:id="rId76"/>
    <p:sldId id="315" r:id="rId77"/>
    <p:sldId id="316" r:id="rId78"/>
    <p:sldId id="318" r:id="rId79"/>
    <p:sldId id="319" r:id="rId80"/>
    <p:sldId id="320" r:id="rId81"/>
    <p:sldId id="321" r:id="rId82"/>
    <p:sldId id="322" r:id="rId83"/>
    <p:sldId id="323" r:id="rId84"/>
    <p:sldId id="324" r:id="rId85"/>
    <p:sldId id="327" r:id="rId86"/>
    <p:sldId id="325" r:id="rId87"/>
    <p:sldId id="326" r:id="rId88"/>
    <p:sldId id="377" r:id="rId89"/>
  </p:sldIdLst>
  <p:sldSz cx="9144000" cy="5143500" type="screen16x9"/>
  <p:notesSz cx="6881813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246" y="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457" cy="4860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232" y="0"/>
            <a:ext cx="2982456" cy="4860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B57F3-45D9-499B-B214-407DB9629192}" type="datetimeFigureOut">
              <a:rPr lang="en-IN" smtClean="0"/>
              <a:t>20-11-2019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2402"/>
            <a:ext cx="2982457" cy="4860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232" y="9222402"/>
            <a:ext cx="2982456" cy="4860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8E13-7BE4-496E-B65E-BAF1A2A10D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509413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913" cy="48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2"/>
            <a:ext cx="2982912" cy="48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C61BF-58E7-4A9E-9E40-076B18B4BFE6}" type="datetimeFigureOut">
              <a:rPr lang="en-IN" smtClean="0"/>
              <a:t>20-11-2019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" y="728663"/>
            <a:ext cx="6472238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7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23377"/>
            <a:ext cx="2982913" cy="48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223377"/>
            <a:ext cx="2982912" cy="48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6A1D7-08DA-497B-8C2E-5D0760DA0C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2720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1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415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10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11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12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13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14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15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16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17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18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19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2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20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21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31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32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33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34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35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36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37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38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3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39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40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41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42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43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44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45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46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47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48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4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49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50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51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52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53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66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67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68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69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70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5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71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72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73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74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75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76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77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78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79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80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6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81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82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83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84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85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86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87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7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8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" y="728663"/>
            <a:ext cx="6472238" cy="364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A1D7-08DA-497B-8C2E-5D0760DA0CE4}" type="slidenum">
              <a:rPr lang="en-IN" smtClean="0"/>
              <a:t>9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31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E708-5C2E-43ED-9B5F-A8ACD2430556}" type="datetime1">
              <a:rPr lang="en-IN" smtClean="0"/>
              <a:t>20-11-2019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798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41C-F29E-4FAA-8AD3-C15EE0A401F4}" type="datetime1">
              <a:rPr lang="en-IN" smtClean="0"/>
              <a:t>20-11-2019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32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C72D-0A0B-461A-A6C0-1A414E5DECD7}" type="datetime1">
              <a:rPr lang="en-IN" smtClean="0"/>
              <a:t>20-11-2019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45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097C-C187-4EDE-A4A1-ED1D8F8275A2}" type="datetime1">
              <a:rPr lang="en-IN" smtClean="0"/>
              <a:t>20-11-2019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66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13D-4E23-40C1-89B5-2F01D17386F7}" type="datetime1">
              <a:rPr lang="en-IN" smtClean="0"/>
              <a:t>20-11-2019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2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DB52-C752-429D-9E14-DED8871625DA}" type="datetime1">
              <a:rPr lang="en-IN" smtClean="0"/>
              <a:t>20-11-2019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73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D154-0F4D-4851-9E10-352CD30F06A4}" type="datetime1">
              <a:rPr lang="en-IN" smtClean="0"/>
              <a:t>20-11-2019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492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0342-3669-4A74-8E9F-BA97CCB312B5}" type="datetime1">
              <a:rPr lang="en-IN" smtClean="0"/>
              <a:t>20-11-2019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62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FDAA-24DC-4E46-BB01-C87CBAC77341}" type="datetime1">
              <a:rPr lang="en-IN" smtClean="0"/>
              <a:t>20-11-2019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986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4B65-2D38-468A-8B6F-7169154E0BF7}" type="datetime1">
              <a:rPr lang="en-IN" smtClean="0"/>
              <a:t>20-11-2019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456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385-9498-4E6E-AE1B-B162E5E7E683}" type="datetime1">
              <a:rPr lang="en-IN" smtClean="0"/>
              <a:t>20-11-2019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315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A9A40-307F-4D6B-BC21-8CEB92225BC5}" type="datetime1">
              <a:rPr lang="en-IN" smtClean="0"/>
              <a:t>20-11-2019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www.dataman.in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159B-A5CE-44BB-9189-E898D9C4A6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262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 txBox="1">
            <a:spLocks/>
          </p:cNvSpPr>
          <p:nvPr/>
        </p:nvSpPr>
        <p:spPr>
          <a:xfrm>
            <a:off x="2345432" y="2002889"/>
            <a:ext cx="2514600" cy="285750"/>
          </a:xfrm>
          <a:prstGeom prst="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/>
                </a:solidFill>
              </a:rPr>
              <a:t>Presenter, Title, Dates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2339752" y="1497230"/>
            <a:ext cx="3657600" cy="4114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Rice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22634" y="10337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7889" y="49487"/>
            <a:ext cx="1984263" cy="4984527"/>
            <a:chOff x="507889" y="49487"/>
            <a:chExt cx="1984263" cy="498452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339752" y="49487"/>
              <a:ext cx="5680" cy="4492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7"/>
            <p:cNvSpPr txBox="1">
              <a:spLocks/>
            </p:cNvSpPr>
            <p:nvPr/>
          </p:nvSpPr>
          <p:spPr>
            <a:xfrm>
              <a:off x="507889" y="4732092"/>
              <a:ext cx="1135465" cy="3019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i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Dataman.ERP</a:t>
              </a:r>
              <a:endPara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07889" y="49487"/>
              <a:ext cx="1763688" cy="4492706"/>
              <a:chOff x="-157566" y="6127"/>
              <a:chExt cx="1763688" cy="449270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157566" y="6127"/>
                <a:ext cx="1763688" cy="449270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50800" dir="5400000" algn="ctr" rotWithShape="0">
                      <a:schemeClr val="accent2">
                        <a:lumMod val="75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>
                <a:off x="-125903" y="990358"/>
                <a:ext cx="1631089" cy="133850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50800" dir="5400000" algn="ctr" rotWithShape="0">
                      <a:schemeClr val="accent2">
                        <a:lumMod val="75000"/>
                      </a:schemeClr>
                    </a:outerShdw>
                  </a:effectLst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962" y="2024334"/>
                <a:ext cx="1072287" cy="23011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2339752" y="688496"/>
              <a:ext cx="152400" cy="381000"/>
            </a:xfrm>
            <a:prstGeom prst="rect">
              <a:avLst/>
            </a:prstGeom>
            <a:solidFill>
              <a:srgbClr val="C31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41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 txBox="1">
            <a:spLocks/>
          </p:cNvSpPr>
          <p:nvPr/>
        </p:nvSpPr>
        <p:spPr>
          <a:xfrm>
            <a:off x="2411760" y="1779662"/>
            <a:ext cx="5614392" cy="1440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DCSPL offers an end to end business solution for rice industry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DCSPL has developed a Rice Industry specific Solution on dataman ERP platform to cover Mandi Supply Chain, production processes, stack costing, Bardana tracking, Logistics control etc.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Standard templates map to cross industry processes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Leadership in ERP implementation for rice and paddy industry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More than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Rs</a:t>
            </a:r>
            <a:r>
              <a:rPr lang="en-US" altLang="en-US" sz="1200" dirty="0" smtClean="0">
                <a:latin typeface="Arial" charset="0"/>
                <a:cs typeface="Arial" charset="0"/>
              </a:rPr>
              <a:t>. 500 crores worth of paddy procured from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mandi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through DCSPL developed “Mandi Supply Chain System” on top of standard ERP’s  for Rice and Food Processing Industries.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i="1" u="sng" dirty="0" smtClean="0">
                <a:latin typeface="Arial" charset="0"/>
                <a:cs typeface="Arial" charset="0"/>
              </a:rPr>
              <a:t>All the leading rice brands in India work on DCSPL developed system e.g. Shri Lal Mahal, Namaste </a:t>
            </a:r>
            <a:r>
              <a:rPr lang="en-US" altLang="en-US" sz="1200" i="1" u="sng" dirty="0" err="1" smtClean="0">
                <a:latin typeface="Arial" charset="0"/>
                <a:cs typeface="Arial" charset="0"/>
              </a:rPr>
              <a:t>Ji</a:t>
            </a:r>
            <a:r>
              <a:rPr lang="en-US" altLang="en-US" sz="1200" i="1" u="sng" dirty="0" smtClean="0">
                <a:latin typeface="Arial" charset="0"/>
                <a:cs typeface="Arial" charset="0"/>
              </a:rPr>
              <a:t>, Ripuraj, Maharani, Sukhbir  etc.</a:t>
            </a:r>
            <a:endParaRPr lang="en-US" altLang="en-US" sz="1200" i="1" u="sng" dirty="0">
              <a:latin typeface="Arial" charset="0"/>
              <a:cs typeface="Arial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7" name="Rectangle 16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0" name="Rectangle 19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558008" y="341784"/>
            <a:ext cx="5830416" cy="28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CSPL Rice Industry Capability</a:t>
            </a:r>
            <a:endParaRPr lang="en-US" altLang="en-US" sz="2400" u="sng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5"/>
    </mc:Choice>
    <mc:Fallback xmlns="">
      <p:transition spd="slow" advTm="382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8008" y="267494"/>
            <a:ext cx="5902424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CSPL Rice Industry Domain </a:t>
            </a:r>
            <a:r>
              <a:rPr lang="en-US" altLang="en-US" sz="2800" u="sng" dirty="0" smtClean="0">
                <a:latin typeface="Arial" charset="0"/>
                <a:cs typeface="Arial" charset="0"/>
              </a:rPr>
              <a:t>Expertise</a:t>
            </a:r>
            <a:endParaRPr lang="en-US" altLang="en-US" sz="2400" u="sng" dirty="0" smtClean="0">
              <a:latin typeface="Arial" charset="0"/>
              <a:cs typeface="Arial" charset="0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492152" y="1131590"/>
            <a:ext cx="5966048" cy="3312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Critical factors in Rice Industry</a:t>
            </a:r>
          </a:p>
          <a:p>
            <a:pPr marL="628650" lvl="1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Seasonal and open market purchase of the paddy based on the Mandi terms</a:t>
            </a:r>
          </a:p>
          <a:p>
            <a:pPr marL="628650" lvl="1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Bardana Management</a:t>
            </a:r>
          </a:p>
          <a:p>
            <a:pPr marL="628650" lvl="1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Testing of the Paddy for the Yield for the estimation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vs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actual</a:t>
            </a:r>
          </a:p>
          <a:p>
            <a:pPr marL="628650" lvl="1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Stack Costing </a:t>
            </a:r>
          </a:p>
          <a:p>
            <a:pPr marL="628650" lvl="1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Inventory Valuation to include:</a:t>
            </a:r>
          </a:p>
          <a:p>
            <a:pPr marL="1085850" lvl="2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Carrying cost</a:t>
            </a:r>
          </a:p>
          <a:p>
            <a:pPr marL="1085850" lvl="2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Other expenses e.g. Loading,Unloading,Tulai,Others Charges,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etc</a:t>
            </a:r>
            <a:endParaRPr lang="en-US" altLang="en-US" sz="1200" dirty="0" smtClean="0">
              <a:latin typeface="Arial" charset="0"/>
              <a:cs typeface="Arial" charset="0"/>
            </a:endParaRPr>
          </a:p>
          <a:p>
            <a:pPr marL="628650" lvl="1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Batch Costing</a:t>
            </a:r>
          </a:p>
          <a:p>
            <a:pPr marL="628650" lvl="1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Contract labor tracking</a:t>
            </a:r>
          </a:p>
          <a:p>
            <a:pPr marL="628650" lvl="1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Tracking of Lot to Kaccha Aarthi Level</a:t>
            </a:r>
          </a:p>
          <a:p>
            <a:pPr marL="628650" lvl="1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Estimation for quotations based on availability of paddy</a:t>
            </a:r>
          </a:p>
          <a:p>
            <a:pPr marL="628650" lvl="1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Variation Inventory based on moisture content</a:t>
            </a:r>
          </a:p>
          <a:p>
            <a:pPr marL="628650" lvl="1" indent="-17145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Inspection before receipts</a:t>
            </a:r>
          </a:p>
          <a:p>
            <a:pPr lvl="1">
              <a:spcBef>
                <a:spcPts val="500"/>
              </a:spcBef>
            </a:pPr>
            <a:endParaRPr lang="en-US" alt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"/>
    </mc:Choice>
    <mc:Fallback xmlns="">
      <p:transition spd="slow" advTm="181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66392" y="267494"/>
            <a:ext cx="596604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CSPL Rice Industry Solution Highlights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492152" y="843558"/>
            <a:ext cx="5966048" cy="3456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Paddy Demand Calculation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Based on the forecast entered in system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Based on the actual sales order booked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Based on the success percentage of the sales offers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Considering the stock in hand at each stage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MRP calculates the required demand at each stage</a:t>
            </a:r>
          </a:p>
          <a:p>
            <a:pPr marL="171450" indent="-171450" algn="just">
              <a:spcBef>
                <a:spcPts val="50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71450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Paddy Inspections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Moisture driven characteristics like yield is also calculated on standard moisture say 12°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Quality points are deviated based on deviation of “moisture after drying” from the “standard moisture”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"/>
    </mc:Choice>
    <mc:Fallback xmlns="">
      <p:transition spd="slow" advTm="198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 txBox="1">
            <a:spLocks/>
          </p:cNvSpPr>
          <p:nvPr/>
        </p:nvSpPr>
        <p:spPr>
          <a:xfrm>
            <a:off x="2627784" y="817694"/>
            <a:ext cx="5976664" cy="3410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Production Plan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Similar to the paddy demand calculation, system calculates the demand at each stage of production like:</a:t>
            </a:r>
          </a:p>
          <a:p>
            <a:pPr marL="1085850" lvl="2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Paddy to be dried</a:t>
            </a:r>
          </a:p>
          <a:p>
            <a:pPr marL="1085850" lvl="2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Husking Unit</a:t>
            </a:r>
          </a:p>
          <a:p>
            <a:pPr marL="1085850" lvl="2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Polishing Unit</a:t>
            </a:r>
          </a:p>
          <a:p>
            <a:pPr marL="1085850" lvl="2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Sortex Unit (Brand to be packed)</a:t>
            </a:r>
          </a:p>
          <a:p>
            <a:pPr marL="628650" lvl="1" indent="-171450" algn="just"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Paddy Procurement System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Support all type of purchases vi:</a:t>
            </a:r>
          </a:p>
          <a:p>
            <a:pPr marL="1085850" lvl="2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Direct Purchase (D2 purchase)</a:t>
            </a:r>
          </a:p>
          <a:p>
            <a:pPr marL="1085850" lvl="2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Indirect Purchase</a:t>
            </a:r>
          </a:p>
          <a:p>
            <a:pPr marL="1085850" lvl="2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Seasonal Purchase</a:t>
            </a:r>
          </a:p>
          <a:p>
            <a:pPr marL="1085850" lvl="2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Off-season purchase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Purchase Offering system provide us a better control on commission agent.</a:t>
            </a:r>
          </a:p>
          <a:p>
            <a:pPr marL="628650" lvl="1" indent="-171450" algn="just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Price band can be specified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55776" y="267494"/>
            <a:ext cx="648072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CSPL Rice Industry Solution Highlights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0"/>
    </mc:Choice>
    <mc:Fallback xmlns="">
      <p:transition spd="slow" advTm="177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7"/>
          <p:cNvSpPr txBox="1">
            <a:spLocks/>
          </p:cNvSpPr>
          <p:nvPr/>
        </p:nvSpPr>
        <p:spPr>
          <a:xfrm>
            <a:off x="2490192" y="699542"/>
            <a:ext cx="6042248" cy="3240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Paddy Procurement System</a:t>
            </a:r>
          </a:p>
          <a:p>
            <a:pPr marL="342900" lvl="1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Offer validity period can be specified</a:t>
            </a:r>
          </a:p>
          <a:p>
            <a:pPr marL="342900" lvl="1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Quantity limit can be specified</a:t>
            </a:r>
          </a:p>
          <a:p>
            <a:pPr marL="342900" lvl="1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Support centralize procurement in case of multiple processing plant</a:t>
            </a:r>
          </a:p>
          <a:p>
            <a:pPr marL="342900" lvl="1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Automatic creation of purchase order based on the purchase offer at the time of gate entry of paddy</a:t>
            </a:r>
          </a:p>
          <a:p>
            <a:pPr marL="342900" lvl="1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Automatic calculation of other charges like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Dami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, Commission, freight,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etc</a:t>
            </a:r>
            <a:endParaRPr lang="en-US" altLang="en-US" sz="1200" dirty="0" smtClean="0"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Supplier performance analysis based on his delivery deviation from purchase offer</a:t>
            </a:r>
          </a:p>
          <a:p>
            <a:pPr marL="342900" lvl="1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Daily Mandi arrival and Competitors purchase recording facility</a:t>
            </a:r>
          </a:p>
          <a:p>
            <a:pPr marL="342900" lvl="1" indent="-342900"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Paddy Receipt</a:t>
            </a:r>
          </a:p>
          <a:p>
            <a:pPr marL="342900" lvl="1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At the time of receipt of paddy, purchase offer is compared for price, date and quantity validation</a:t>
            </a:r>
          </a:p>
          <a:p>
            <a:pPr marL="342900" lvl="1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Dheri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wise receipt is entered for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dheri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wise price accounting and to enable farmer level tracking</a:t>
            </a:r>
          </a:p>
          <a:p>
            <a:pPr marL="342900" lvl="1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D2 receipts are entered in the respective branch warehouse</a:t>
            </a:r>
          </a:p>
          <a:p>
            <a:pPr marL="342900" lvl="1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Purchase offer quantity is reduced after entering the receipt</a:t>
            </a:r>
          </a:p>
          <a:p>
            <a:pPr marL="342900" lvl="1" indent="-342900" algn="just">
              <a:lnSpc>
                <a:spcPct val="80000"/>
              </a:lnSpc>
              <a:buSzPct val="60000"/>
            </a:pPr>
            <a:endParaRPr lang="en-US" alt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62200" y="267494"/>
            <a:ext cx="604224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CSPL Rice Industry Solution Highlights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"/>
    </mc:Choice>
    <mc:Fallback xmlns="">
      <p:transition spd="slow" advTm="170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 txBox="1">
            <a:spLocks/>
          </p:cNvSpPr>
          <p:nvPr/>
        </p:nvSpPr>
        <p:spPr>
          <a:xfrm>
            <a:off x="2555776" y="771550"/>
            <a:ext cx="5902424" cy="360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Paddy Inspection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Paddy inspection criteria is user defined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Rice inspection criteria is user defined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Various characteristics can be parameterize like:-</a:t>
            </a:r>
          </a:p>
          <a:p>
            <a:pPr marL="1657350" lvl="3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050" dirty="0" smtClean="0">
                <a:latin typeface="Arial" charset="0"/>
                <a:cs typeface="Arial" charset="0"/>
              </a:rPr>
              <a:t>For Basmati, length&gt;7.5 is “A” class</a:t>
            </a:r>
          </a:p>
          <a:p>
            <a:pPr marL="1657350" lvl="3" indent="-3429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050" dirty="0" smtClean="0">
                <a:latin typeface="Arial" charset="0"/>
                <a:cs typeface="Arial" charset="0"/>
              </a:rPr>
              <a:t>For </a:t>
            </a:r>
            <a:r>
              <a:rPr lang="en-US" altLang="en-US" sz="1050" dirty="0" err="1" smtClean="0">
                <a:latin typeface="Arial" charset="0"/>
                <a:cs typeface="Arial" charset="0"/>
              </a:rPr>
              <a:t>Permal</a:t>
            </a:r>
            <a:r>
              <a:rPr lang="en-US" altLang="en-US" sz="1050" dirty="0" smtClean="0">
                <a:latin typeface="Arial" charset="0"/>
                <a:cs typeface="Arial" charset="0"/>
              </a:rPr>
              <a:t>, length&gt;6.5 is “A” class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Automatic Quality Points calculation based on the user defined formula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Automatic calculation of price paid/quality point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Paddy / Rice samples inspection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Quality results comparison of sample and actual delivery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Characteristics listed below are stored with the lot till last stage of the production:</a:t>
            </a:r>
          </a:p>
          <a:p>
            <a:pPr marL="1657350" lvl="3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Admixture</a:t>
            </a:r>
          </a:p>
          <a:p>
            <a:pPr marL="1657350" lvl="3" indent="-3429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Chalky</a:t>
            </a:r>
          </a:p>
          <a:p>
            <a:pPr marL="1657350" lvl="3" indent="-3429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Green/Red/Immature Grain</a:t>
            </a:r>
          </a:p>
          <a:p>
            <a:pPr marL="1657350" lvl="3" indent="-342900" algn="just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Yield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64160" y="267494"/>
            <a:ext cx="596828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CSPL Rice Industry Solution Highlights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"/>
    </mc:Choice>
    <mc:Fallback xmlns="">
      <p:transition spd="slow" advTm="162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 txBox="1">
            <a:spLocks/>
          </p:cNvSpPr>
          <p:nvPr/>
        </p:nvSpPr>
        <p:spPr>
          <a:xfrm>
            <a:off x="2492152" y="771550"/>
            <a:ext cx="5966048" cy="3672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b="1" dirty="0" smtClean="0">
                <a:latin typeface="Arial" charset="0"/>
                <a:cs typeface="Arial" charset="0"/>
              </a:rPr>
              <a:t>Paddy Stacking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Loading and Unloading cost is captured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Contractor account is updated online based on the work carried out by the contractor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Stack rotation charges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err="1" smtClean="0">
                <a:latin typeface="Arial" charset="0"/>
                <a:cs typeface="Arial" charset="0"/>
              </a:rPr>
              <a:t>Tarpal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rotation charges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Fumigation charges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Packing charges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Interest cost</a:t>
            </a:r>
          </a:p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b="1" dirty="0" smtClean="0">
                <a:latin typeface="Arial" charset="0"/>
                <a:cs typeface="Arial" charset="0"/>
              </a:rPr>
              <a:t>Selection of Stack for Processing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Each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Dheri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is stored as a unique lot in the system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Lab results of a receipt is stored as the lab results of all the lots from that receipts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Various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dheries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are stacked at stack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Weighted average of all the lots stacked at a stack is the total quality of that stack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62200" y="267494"/>
            <a:ext cx="604224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CSPL Rice Industry Solution Highlights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"/>
    </mc:Choice>
    <mc:Fallback xmlns="">
      <p:transition spd="slow" advTm="85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 txBox="1">
            <a:spLocks/>
          </p:cNvSpPr>
          <p:nvPr/>
        </p:nvSpPr>
        <p:spPr>
          <a:xfrm>
            <a:off x="2555776" y="843558"/>
            <a:ext cx="5902424" cy="3328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Selection of Stack for Processing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Based on the required quality of rice to be produced, various quality stacks can be blend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endParaRPr lang="en-US" altLang="en-US" sz="1200" dirty="0" smtClean="0">
              <a:latin typeface="Arial" charset="0"/>
              <a:cs typeface="Arial" charset="0"/>
            </a:endParaRPr>
          </a:p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Standard/Budgeted/Actual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Standard yield is defined in formula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Budgeted yield is the lab yield of stacks selected for processing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Actual yield is reported into the system as total input for the batch and total outcome of the batch</a:t>
            </a:r>
          </a:p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Actual Costing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Material cost - cost of input paddy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Operation cost – standard labor, machine and overhead cost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Packing cost – packing material cost 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Power cost – fuel and power cost (Generator / State electricity board)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Interest cost – Interest cost since purchase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Co/By product cost – sales realization value of last month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62200" y="267494"/>
            <a:ext cx="604224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CSPL Rice Industry Solution Highlights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"/>
    </mc:Choice>
    <mc:Fallback xmlns="">
      <p:transition spd="slow" advTm="67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 txBox="1">
            <a:spLocks/>
          </p:cNvSpPr>
          <p:nvPr/>
        </p:nvSpPr>
        <p:spPr>
          <a:xfrm>
            <a:off x="2555776" y="1043558"/>
            <a:ext cx="5902424" cy="3328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Batch/invoice wise Profitability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Cost / </a:t>
            </a:r>
            <a:r>
              <a:rPr lang="en-US" altLang="en-US" sz="1200" dirty="0" err="1">
                <a:latin typeface="Arial" charset="0"/>
                <a:cs typeface="Arial" charset="0"/>
              </a:rPr>
              <a:t>Q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tl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= Total cost of batch / Produced Quantity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Sale /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Qtl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= Total sale amount of the lot produced by the batch in concerned 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/ Total sale quantity of that lot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Profit = (Sale /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Qtl</a:t>
            </a:r>
            <a:r>
              <a:rPr lang="en-US" altLang="en-US" sz="1200" dirty="0" smtClean="0">
                <a:latin typeface="Arial" charset="0"/>
                <a:cs typeface="Arial" charset="0"/>
              </a:rPr>
              <a:t>) / (Cost /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Qtl</a:t>
            </a:r>
            <a:r>
              <a:rPr lang="en-US" altLang="en-US" sz="1200" dirty="0" smtClean="0">
                <a:latin typeface="Arial" charset="0"/>
                <a:cs typeface="Arial" charset="0"/>
              </a:rPr>
              <a:t>)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WingDings" pitchFamily="2" charset="2"/>
              <a:buNone/>
            </a:pPr>
            <a:endParaRPr lang="en-US" altLang="en-US" sz="1200" dirty="0" smtClean="0">
              <a:latin typeface="Arial" charset="0"/>
              <a:cs typeface="Arial" charset="0"/>
            </a:endParaRPr>
          </a:p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Bardana Accounting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err="1" smtClean="0">
                <a:latin typeface="Arial" charset="0"/>
                <a:cs typeface="Arial" charset="0"/>
              </a:rPr>
              <a:t>Mandi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wise grading &amp; tracking of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bardana</a:t>
            </a:r>
            <a:endParaRPr lang="en-US" altLang="en-US" sz="1200" dirty="0" smtClean="0">
              <a:latin typeface="Arial" charset="0"/>
              <a:cs typeface="Arial" charset="0"/>
            </a:endParaRP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Details of filled &amp; unfilled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bardana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with location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err="1" smtClean="0">
                <a:latin typeface="Arial" charset="0"/>
                <a:cs typeface="Arial" charset="0"/>
              </a:rPr>
              <a:t>Bardana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depreciation calculation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  <a:buFont typeface="WingDings" pitchFamily="2" charset="2"/>
              <a:buNone/>
            </a:pPr>
            <a:endParaRPr lang="en-US" altLang="en-US" sz="1200" dirty="0" smtClean="0">
              <a:latin typeface="Arial" charset="0"/>
              <a:cs typeface="Arial" charset="0"/>
            </a:endParaRPr>
          </a:p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Contractor Charges</a:t>
            </a:r>
          </a:p>
          <a:p>
            <a:pPr marL="742950" lvl="2" indent="-342900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Contractor task price master</a:t>
            </a:r>
          </a:p>
          <a:p>
            <a:pPr marL="742950" lvl="2" indent="-342900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Work order is created for the contractor</a:t>
            </a:r>
          </a:p>
          <a:p>
            <a:pPr marL="742950" lvl="2" indent="-342900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After processing of work order, contractor charges are uploaded on </a:t>
            </a:r>
          </a:p>
          <a:p>
            <a:pPr marL="742950" lvl="2" indent="-342900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the inventory (lot / batch) on which task is carried out</a:t>
            </a:r>
          </a:p>
          <a:p>
            <a:pPr marL="742950" lvl="2" indent="-342900">
              <a:lnSpc>
                <a:spcPct val="90000"/>
              </a:lnSpc>
              <a:spcBef>
                <a:spcPts val="500"/>
              </a:spcBef>
              <a:buSzPct val="60000"/>
            </a:pPr>
            <a:endParaRPr lang="en-US" alt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66392" y="267494"/>
            <a:ext cx="596604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CSPL Rice Industry Solution Highlights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6"/>
    </mc:Choice>
    <mc:Fallback xmlns="">
      <p:transition spd="slow" advTm="606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 txBox="1">
            <a:spLocks/>
          </p:cNvSpPr>
          <p:nvPr/>
        </p:nvSpPr>
        <p:spPr>
          <a:xfrm>
            <a:off x="2555776" y="648494"/>
            <a:ext cx="5902424" cy="3523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Contractor Charges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        Task like stack rotation are carried out on stack. System however finds out the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dheri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available on that stack at that time and divide and upload the cost on all lots based on weighted average</a:t>
            </a:r>
          </a:p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endParaRPr lang="en-US" altLang="en-US" sz="1200" dirty="0" smtClean="0">
              <a:latin typeface="Arial" charset="0"/>
              <a:cs typeface="Arial" charset="0"/>
            </a:endParaRPr>
          </a:p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Interest Cost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        Interest rate for different period is calculated based on cost of fund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        Interest cost is uploaded on the batch at the time of batch cost calculation</a:t>
            </a: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r>
              <a:rPr lang="en-US" altLang="en-US" sz="1200" dirty="0" smtClean="0">
                <a:latin typeface="Arial" charset="0"/>
                <a:cs typeface="Arial" charset="0"/>
              </a:rPr>
              <a:t>        Interest cost is calculated on the period from the date of receipt minus credit period of the lot up to consumption date</a:t>
            </a:r>
          </a:p>
          <a:p>
            <a:pPr marL="342900" lvl="1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endParaRPr lang="en-US" altLang="en-US" sz="1200" dirty="0" smtClean="0">
              <a:latin typeface="Arial" charset="0"/>
              <a:cs typeface="Arial" charset="0"/>
            </a:endParaRPr>
          </a:p>
          <a:p>
            <a:pPr marL="742950" lvl="2" indent="-342900" algn="just">
              <a:lnSpc>
                <a:spcPct val="90000"/>
              </a:lnSpc>
              <a:spcBef>
                <a:spcPts val="500"/>
              </a:spcBef>
              <a:buSzPct val="60000"/>
            </a:pPr>
            <a:endParaRPr lang="en-US" alt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62200" y="267494"/>
            <a:ext cx="604224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CSPL Rice Industry Solution Highlights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"/>
    </mc:Choice>
    <mc:Fallback xmlns="">
      <p:transition spd="slow" advTm="109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2339752" y="2084272"/>
            <a:ext cx="3657600" cy="4114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7889" y="49487"/>
            <a:ext cx="1984263" cy="4984527"/>
            <a:chOff x="507889" y="49487"/>
            <a:chExt cx="1984263" cy="49845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39752" y="49487"/>
              <a:ext cx="0" cy="4492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itle 7"/>
            <p:cNvSpPr txBox="1">
              <a:spLocks/>
            </p:cNvSpPr>
            <p:nvPr/>
          </p:nvSpPr>
          <p:spPr>
            <a:xfrm>
              <a:off x="507889" y="4732092"/>
              <a:ext cx="1135465" cy="3019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i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Dataman.ERP</a:t>
              </a:r>
              <a:endParaRPr lang="en-US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07889" y="49487"/>
              <a:ext cx="1763688" cy="4492706"/>
              <a:chOff x="-157566" y="6127"/>
              <a:chExt cx="1763688" cy="449270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157566" y="6127"/>
                <a:ext cx="1763688" cy="449270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50800" dir="5400000" algn="ctr" rotWithShape="0">
                      <a:schemeClr val="accent2">
                        <a:lumMod val="75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-125903" y="990358"/>
                <a:ext cx="1631089" cy="133850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50800" dir="5400000" algn="ctr" rotWithShape="0">
                      <a:schemeClr val="accent2">
                        <a:lumMod val="75000"/>
                      </a:schemeClr>
                    </a:outerShdw>
                  </a:effectLst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962" y="2024334"/>
                <a:ext cx="1072287" cy="23011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2339752" y="688496"/>
              <a:ext cx="152400" cy="381000"/>
            </a:xfrm>
            <a:prstGeom prst="rect">
              <a:avLst/>
            </a:prstGeom>
            <a:solidFill>
              <a:srgbClr val="C31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36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"/>
    </mc:Choice>
    <mc:Fallback xmlns="">
      <p:transition spd="slow" advTm="167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8008" y="267494"/>
            <a:ext cx="5254352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 smtClean="0">
                <a:latin typeface="Arial" charset="0"/>
                <a:cs typeface="Arial" charset="0"/>
              </a:rPr>
              <a:t>Some DCSPL </a:t>
            </a:r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ustomers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492153" y="771550"/>
            <a:ext cx="6008690" cy="360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Commodities &amp; Paddy Procurement &amp; Processing Solution on Dataman ERP.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Shri Lal Mahal ltd.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R.P. Basmati Rice Mills.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Ripuraj Agro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Sukhbir Agro.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Chaman Lal Sethia Exports Ltd.</a:t>
            </a:r>
          </a:p>
          <a:p>
            <a:pPr marL="628650" lvl="1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Jhunjhun Wala Oil Mills Ltd.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"/>
    </mc:Choice>
    <mc:Fallback xmlns="">
      <p:transition spd="slow" advTm="79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62200" y="267494"/>
            <a:ext cx="604224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usiness Criticalities</a:t>
            </a:r>
            <a:endParaRPr lang="en-IN" altLang="en-US" sz="2400" u="sng" dirty="0" smtClean="0">
              <a:latin typeface="Arial" charset="0"/>
              <a:cs typeface="Arial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492152" y="699542"/>
            <a:ext cx="61379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n-US" altLang="en-US" sz="1200" dirty="0"/>
              <a:t>Sales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Sales Contract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Sales Order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Forecasting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Consumption of Forecast by following Sales Order(s)</a:t>
            </a:r>
          </a:p>
          <a:p>
            <a:pPr lvl="1" algn="just" eaLnBrk="1" hangingPunct="1">
              <a:buFont typeface="Arial" charset="0"/>
              <a:buChar char="•"/>
            </a:pPr>
            <a:endParaRPr lang="en-US" altLang="en-US" sz="1200" dirty="0"/>
          </a:p>
          <a:p>
            <a:pPr algn="just" eaLnBrk="1" hangingPunct="1">
              <a:buFont typeface="Arial" charset="0"/>
              <a:buChar char="•"/>
            </a:pPr>
            <a:r>
              <a:rPr lang="en-US" altLang="en-US" sz="1200" dirty="0"/>
              <a:t>Planning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Purchase Plane is based on Statistical Inventory Control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Production Plan is hybrid of Demand Specific &amp; Make to Stock</a:t>
            </a:r>
          </a:p>
          <a:p>
            <a:pPr lvl="1" algn="just" eaLnBrk="1" hangingPunct="1">
              <a:buFont typeface="Arial" charset="0"/>
              <a:buChar char="•"/>
            </a:pPr>
            <a:endParaRPr lang="en-US" altLang="en-US" sz="1200" dirty="0"/>
          </a:p>
          <a:p>
            <a:pPr algn="just" eaLnBrk="1" hangingPunct="1">
              <a:buFont typeface="Arial" charset="0"/>
              <a:buChar char="•"/>
            </a:pPr>
            <a:r>
              <a:rPr lang="en-US" altLang="en-US" sz="1200" dirty="0"/>
              <a:t>Purchase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Purchase Contract / Bulk Purchase Order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Delivery Schedule as per Production Plan</a:t>
            </a:r>
          </a:p>
          <a:p>
            <a:pPr algn="just" eaLnBrk="1" hangingPunct="1">
              <a:buFont typeface="Arial" charset="0"/>
              <a:buChar char="•"/>
            </a:pPr>
            <a:endParaRPr lang="en-US" altLang="en-US" sz="1200" dirty="0"/>
          </a:p>
          <a:p>
            <a:pPr algn="just" eaLnBrk="1" hangingPunct="1">
              <a:buFont typeface="Arial" charset="0"/>
              <a:buChar char="•"/>
            </a:pPr>
            <a:r>
              <a:rPr lang="en-US" altLang="en-US" sz="1200" dirty="0"/>
              <a:t>Manufacturing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Material Requisition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Variable consumption of molten Chocolate, based on the volume of the Stuff (Dates &amp; Almonds)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Finished Product is Lot (Batch) Controlled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altLang="en-US" sz="1200" dirty="0"/>
              <a:t>Weighment of Finished Chocolate Lot</a:t>
            </a:r>
          </a:p>
          <a:p>
            <a:pPr algn="just" eaLnBrk="1" hangingPunct="1">
              <a:buFont typeface="Arial" charset="0"/>
              <a:buChar char="•"/>
            </a:pPr>
            <a:endParaRPr lang="en-IN" altLang="en-US" sz="1200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"/>
    </mc:Choice>
    <mc:Fallback xmlns="">
      <p:transition spd="slow" advTm="76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39752" y="1923678"/>
            <a:ext cx="6048672" cy="6889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Proposed Solution – Gate Management</a:t>
            </a:r>
          </a:p>
        </p:txBody>
      </p:sp>
    </p:spTree>
    <p:extLst>
      <p:ext uri="{BB962C8B-B14F-4D97-AF65-F5344CB8AC3E}">
        <p14:creationId xmlns:p14="http://schemas.microsoft.com/office/powerpoint/2010/main" val="390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"/>
    </mc:Choice>
    <mc:Fallback xmlns="">
      <p:transition spd="slow" advTm="82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7122" r="32909" b="9448"/>
          <a:stretch/>
        </p:blipFill>
        <p:spPr bwMode="auto">
          <a:xfrm>
            <a:off x="2488340" y="699543"/>
            <a:ext cx="6548156" cy="384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51027" y="239167"/>
            <a:ext cx="6053421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ate Entry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"/>
    </mc:Choice>
    <mc:Fallback xmlns="">
      <p:transition spd="slow" advTm="1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1027" y="239167"/>
            <a:ext cx="6053421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re Sampling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6416" r="34461" b="29687"/>
          <a:stretch/>
        </p:blipFill>
        <p:spPr bwMode="auto">
          <a:xfrm>
            <a:off x="2339753" y="699542"/>
            <a:ext cx="6696744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"/>
    </mc:Choice>
    <mc:Fallback xmlns="">
      <p:transition spd="slow" advTm="1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1027" y="239167"/>
            <a:ext cx="6053421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st </a:t>
            </a:r>
            <a:r>
              <a:rPr lang="en-US" altLang="en-US" sz="2400" b="1" u="sng" dirty="0" err="1" smtClean="0">
                <a:latin typeface="Arial" charset="0"/>
                <a:cs typeface="Arial" charset="0"/>
              </a:rPr>
              <a:t>Weightment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 Entry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t="5974" r="32255" b="39244"/>
          <a:stretch/>
        </p:blipFill>
        <p:spPr bwMode="auto">
          <a:xfrm>
            <a:off x="2415953" y="699542"/>
            <a:ext cx="6620544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1027" y="239167"/>
            <a:ext cx="6053421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nloading Entry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6416" r="36750" b="9157"/>
          <a:stretch/>
        </p:blipFill>
        <p:spPr bwMode="auto">
          <a:xfrm>
            <a:off x="2399089" y="699542"/>
            <a:ext cx="6637408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5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1027" y="239167"/>
            <a:ext cx="6053421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nd </a:t>
            </a:r>
            <a:r>
              <a:rPr lang="en-US" altLang="en-US" sz="2400" b="1" u="sng" dirty="0" err="1" smtClean="0">
                <a:latin typeface="Arial" charset="0"/>
                <a:cs typeface="Arial" charset="0"/>
              </a:rPr>
              <a:t>Weightment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 Entry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6416" r="32909" b="27471"/>
          <a:stretch/>
        </p:blipFill>
        <p:spPr bwMode="auto">
          <a:xfrm>
            <a:off x="2513498" y="699542"/>
            <a:ext cx="6450990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3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1027" y="239167"/>
            <a:ext cx="6053421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ost Sampling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6416" r="34461" b="41860"/>
          <a:stretch/>
        </p:blipFill>
        <p:spPr bwMode="auto">
          <a:xfrm>
            <a:off x="2366885" y="699542"/>
            <a:ext cx="6669611" cy="378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9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1027" y="239167"/>
            <a:ext cx="6053421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ab Test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6416" r="33869" b="10611"/>
          <a:stretch/>
        </p:blipFill>
        <p:spPr bwMode="auto">
          <a:xfrm>
            <a:off x="2491441" y="699542"/>
            <a:ext cx="6332870" cy="384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7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7784" y="339502"/>
            <a:ext cx="5137887" cy="28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isclaimer</a:t>
            </a:r>
            <a:endParaRPr lang="en-IN" altLang="en-US" sz="2400" b="1" u="sng" dirty="0">
              <a:latin typeface="Arial" charset="0"/>
              <a:cs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92152" y="1013234"/>
            <a:ext cx="6112296" cy="10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ts val="750"/>
              </a:spcBef>
              <a:buClr>
                <a:srgbClr val="E9A614"/>
              </a:buClr>
              <a:buFont typeface="WingDings" pitchFamily="2" charset="2"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This presentation is designed and conducted by </a:t>
            </a:r>
            <a:r>
              <a:rPr lang="en-GB" altLang="en-US" sz="1200" b="1" dirty="0" smtClean="0">
                <a:solidFill>
                  <a:srgbClr val="000000"/>
                </a:solidFill>
              </a:rPr>
              <a:t>Dataman Computer Systems </a:t>
            </a:r>
            <a:r>
              <a:rPr lang="en-GB" altLang="en-US" sz="1200" dirty="0" smtClean="0">
                <a:solidFill>
                  <a:srgbClr val="000000"/>
                </a:solidFill>
              </a:rPr>
              <a:t>as </a:t>
            </a:r>
            <a:r>
              <a:rPr lang="en-GB" altLang="en-US" sz="1200" dirty="0">
                <a:solidFill>
                  <a:srgbClr val="000000"/>
                </a:solidFill>
              </a:rPr>
              <a:t>per the understanding of the requirement. </a:t>
            </a:r>
            <a:r>
              <a:rPr lang="en-US" altLang="en-US" sz="1200" dirty="0">
                <a:solidFill>
                  <a:srgbClr val="000000"/>
                </a:solidFill>
              </a:rPr>
              <a:t>Though this is a power point presentation, the screen shots are taken from the configured </a:t>
            </a:r>
            <a:r>
              <a:rPr lang="en-US" altLang="en-US" sz="1200" dirty="0" err="1">
                <a:solidFill>
                  <a:srgbClr val="000000"/>
                </a:solidFill>
              </a:rPr>
              <a:t>ERP</a:t>
            </a:r>
            <a:r>
              <a:rPr lang="en-US" altLang="en-US" sz="1200" dirty="0">
                <a:solidFill>
                  <a:srgbClr val="000000"/>
                </a:solidFill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</a:rPr>
              <a:t>. </a:t>
            </a:r>
            <a:r>
              <a:rPr lang="en-US" altLang="en-US" sz="1200" dirty="0">
                <a:solidFill>
                  <a:srgbClr val="000000"/>
                </a:solidFill>
              </a:rPr>
              <a:t>The objective of the PPT is to reduce on presentation time. </a:t>
            </a:r>
            <a:endParaRPr lang="en-GB" altLang="en-US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ts val="750"/>
              </a:spcBef>
              <a:buClr>
                <a:srgbClr val="E9A614"/>
              </a:buClr>
              <a:buFont typeface="WingDings" pitchFamily="2" charset="2"/>
              <a:buNone/>
            </a:pPr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21" name="Rectangle 20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0" name="Rectangle 19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8"/>
    </mc:Choice>
    <mc:Fallback xmlns="">
      <p:transition spd="slow" advTm="224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1027" y="239167"/>
            <a:ext cx="6053421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isitor Gate Pass Entry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5975" r="33072" b="31184"/>
          <a:stretch/>
        </p:blipFill>
        <p:spPr bwMode="auto">
          <a:xfrm>
            <a:off x="2339752" y="699542"/>
            <a:ext cx="6696744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3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339752" y="1923678"/>
            <a:ext cx="5328592" cy="6889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Proposed Solution – Sales &amp; Marketing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267494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erforma Invoice Data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6395" r="25308" b="8431"/>
          <a:stretch/>
        </p:blipFill>
        <p:spPr bwMode="auto">
          <a:xfrm>
            <a:off x="2492153" y="753547"/>
            <a:ext cx="6631452" cy="378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1027" y="239167"/>
            <a:ext cx="6053421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erforma Invoice Data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t="5814" r="25145" b="8139"/>
          <a:stretch/>
        </p:blipFill>
        <p:spPr bwMode="auto">
          <a:xfrm>
            <a:off x="2415952" y="699542"/>
            <a:ext cx="6728050" cy="39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267494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erforma Invoice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16715" r="20814" b="12355"/>
          <a:stretch/>
        </p:blipFill>
        <p:spPr bwMode="auto">
          <a:xfrm>
            <a:off x="2492152" y="767438"/>
            <a:ext cx="6400330" cy="382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267494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ale Bargain Data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t="6540" r="29722" b="12500"/>
          <a:stretch/>
        </p:blipFill>
        <p:spPr bwMode="auto">
          <a:xfrm>
            <a:off x="2456656" y="699542"/>
            <a:ext cx="6651848" cy="38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6395" r="25226" b="8140"/>
          <a:stretch/>
        </p:blipFill>
        <p:spPr bwMode="auto">
          <a:xfrm>
            <a:off x="2492152" y="713760"/>
            <a:ext cx="6544344" cy="38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64160" y="195486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ale Order </a:t>
            </a:r>
            <a:r>
              <a:rPr lang="en-US" altLang="en-US" sz="2000" b="1" u="sng" dirty="0">
                <a:latin typeface="Arial" charset="0"/>
                <a:cs typeface="Arial" charset="0"/>
              </a:rPr>
              <a:t>Generation</a:t>
            </a:r>
            <a:endParaRPr lang="en-US" altLang="en-US" sz="2800" b="1" u="sng" dirty="0" smtClean="0">
              <a:latin typeface="Arial" charset="0"/>
              <a:cs typeface="Arial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559968" y="195486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ale Order</a:t>
            </a:r>
            <a:endParaRPr lang="en-US" altLang="en-US" sz="2800" b="1" u="sng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t="15843" r="28169" b="16715"/>
          <a:stretch/>
        </p:blipFill>
        <p:spPr bwMode="auto">
          <a:xfrm>
            <a:off x="2415952" y="699542"/>
            <a:ext cx="6620544" cy="390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195486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ale Pre Shipment</a:t>
            </a:r>
            <a:endParaRPr lang="en-US" altLang="en-US" sz="2800" b="1" u="sng" dirty="0" smtClean="0"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6540" r="26126" b="8429"/>
          <a:stretch/>
        </p:blipFill>
        <p:spPr bwMode="auto">
          <a:xfrm>
            <a:off x="2492152" y="699542"/>
            <a:ext cx="6544346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195486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ale Pre Shipment</a:t>
            </a:r>
            <a:endParaRPr lang="en-US" altLang="en-US" sz="2800" b="1" u="sng" dirty="0" smtClean="0"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14844" r="28344" b="11755"/>
          <a:stretch/>
        </p:blipFill>
        <p:spPr bwMode="auto">
          <a:xfrm>
            <a:off x="2415953" y="699542"/>
            <a:ext cx="6620544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535108" y="282253"/>
            <a:ext cx="6789420" cy="345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genda</a:t>
            </a:r>
            <a:endParaRPr lang="en-IN" altLang="en-US" sz="2400" u="sng" dirty="0">
              <a:latin typeface="Arial" charset="0"/>
              <a:cs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25187"/>
              </p:ext>
            </p:extLst>
          </p:nvPr>
        </p:nvGraphicFramePr>
        <p:xfrm>
          <a:off x="2469976" y="945786"/>
          <a:ext cx="5486400" cy="197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761"/>
                <a:gridCol w="3303639"/>
              </a:tblGrid>
              <a:tr h="22289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Topic</a:t>
                      </a:r>
                      <a:endParaRPr lang="en-IN" sz="1100" dirty="0"/>
                    </a:p>
                  </a:txBody>
                  <a:tcPr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Estimated Time</a:t>
                      </a:r>
                      <a:endParaRPr lang="en-IN" sz="1100" dirty="0"/>
                    </a:p>
                  </a:txBody>
                  <a:tcPr marT="25721" marB="25721"/>
                </a:tc>
              </a:tr>
              <a:tr h="22289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Describe</a:t>
                      </a:r>
                      <a:r>
                        <a:rPr lang="en-US" sz="1100" baseline="0" dirty="0" smtClean="0"/>
                        <a:t> Methodology</a:t>
                      </a:r>
                      <a:endParaRPr lang="en-IN" sz="1100" dirty="0"/>
                    </a:p>
                  </a:txBody>
                  <a:tcPr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 Min</a:t>
                      </a:r>
                      <a:endParaRPr lang="en-IN" sz="1100" dirty="0"/>
                    </a:p>
                  </a:txBody>
                  <a:tcPr marT="25721" marB="25721"/>
                </a:tc>
              </a:tr>
              <a:tr h="2440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Business Concept &amp; Criticality</a:t>
                      </a:r>
                      <a:endParaRPr lang="en-IN" sz="1100" dirty="0"/>
                    </a:p>
                  </a:txBody>
                  <a:tcPr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 Min</a:t>
                      </a:r>
                      <a:endParaRPr lang="en-IN" sz="1100" dirty="0"/>
                    </a:p>
                  </a:txBody>
                  <a:tcPr marT="25721" marB="25721"/>
                </a:tc>
              </a:tr>
              <a:tr h="22289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Proposed Solution</a:t>
                      </a:r>
                    </a:p>
                  </a:txBody>
                  <a:tcPr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50 </a:t>
                      </a:r>
                      <a:r>
                        <a:rPr lang="en-US" sz="1100" baseline="0" dirty="0" smtClean="0"/>
                        <a:t>Min</a:t>
                      </a:r>
                      <a:endParaRPr lang="en-IN" sz="1100" dirty="0"/>
                    </a:p>
                  </a:txBody>
                  <a:tcPr marT="25721" marB="25721"/>
                </a:tc>
              </a:tr>
              <a:tr h="22289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Live Demonstration</a:t>
                      </a:r>
                      <a:endParaRPr lang="en-IN" sz="1100" dirty="0"/>
                    </a:p>
                  </a:txBody>
                  <a:tcPr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 Min</a:t>
                      </a:r>
                      <a:endParaRPr lang="en-IN" sz="1100" dirty="0"/>
                    </a:p>
                  </a:txBody>
                  <a:tcPr marT="25721" marB="25721"/>
                </a:tc>
              </a:tr>
              <a:tr h="22289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Discussion</a:t>
                      </a:r>
                      <a:endParaRPr lang="en-IN" sz="1100" dirty="0"/>
                    </a:p>
                  </a:txBody>
                  <a:tcPr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10 </a:t>
                      </a:r>
                      <a:r>
                        <a:rPr lang="en-US" sz="1100" dirty="0" smtClean="0"/>
                        <a:t>Min</a:t>
                      </a:r>
                      <a:endParaRPr lang="en-IN" sz="1100" dirty="0"/>
                    </a:p>
                  </a:txBody>
                  <a:tcPr marT="25721" marB="25721"/>
                </a:tc>
              </a:tr>
              <a:tr h="0">
                <a:tc>
                  <a:txBody>
                    <a:bodyPr/>
                    <a:lstStyle/>
                    <a:p>
                      <a:endParaRPr lang="en-IN" sz="1100"/>
                    </a:p>
                  </a:txBody>
                  <a:tcPr marT="25721" marB="25721"/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 marT="25721" marB="25721"/>
                </a:tc>
              </a:tr>
              <a:tr h="39434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Approximate Total Duration</a:t>
                      </a:r>
                      <a:endParaRPr lang="en-IN" sz="1100" dirty="0"/>
                    </a:p>
                  </a:txBody>
                  <a:tcPr marT="25721" marB="2572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Hour 30</a:t>
                      </a:r>
                      <a:r>
                        <a:rPr lang="en-US" sz="1100" baseline="0" dirty="0" smtClean="0"/>
                        <a:t> Min</a:t>
                      </a:r>
                      <a:endParaRPr lang="en-IN" sz="1100" dirty="0"/>
                    </a:p>
                  </a:txBody>
                  <a:tcPr marT="25721" marB="2572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5"/>
    </mc:Choice>
    <mc:Fallback xmlns="">
      <p:transition spd="slow" advTm="2035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195486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ale Packing List</a:t>
            </a:r>
            <a:endParaRPr lang="en-US" altLang="en-US" sz="2800" b="1" u="sng" dirty="0" smtClean="0">
              <a:latin typeface="Arial" charset="0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17587" r="28333" b="11338"/>
          <a:stretch/>
        </p:blipFill>
        <p:spPr bwMode="auto">
          <a:xfrm>
            <a:off x="2415952" y="627534"/>
            <a:ext cx="6683481" cy="391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239167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ispatch Instruction Generation</a:t>
            </a:r>
            <a:endParaRPr lang="en-US" altLang="en-US" sz="2800" b="1" u="sng" dirty="0" smtClean="0">
              <a:latin typeface="Arial" charset="0"/>
              <a:cs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6540" r="25881" b="9738"/>
          <a:stretch/>
        </p:blipFill>
        <p:spPr bwMode="auto">
          <a:xfrm>
            <a:off x="2483768" y="699542"/>
            <a:ext cx="6552728" cy="390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239167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oading Sheet Entry </a:t>
            </a:r>
            <a:endParaRPr lang="en-US" altLang="en-US" sz="2800" b="1" u="sng" dirty="0" smtClean="0">
              <a:latin typeface="Arial" charset="0"/>
              <a:cs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t="6540" r="25963" b="9157"/>
          <a:stretch/>
        </p:blipFill>
        <p:spPr bwMode="auto">
          <a:xfrm>
            <a:off x="2415952" y="711144"/>
            <a:ext cx="6620544" cy="383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239167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ale </a:t>
            </a:r>
            <a:r>
              <a:rPr lang="en-US" altLang="en-US" sz="2000" b="1" u="sng" dirty="0" err="1" smtClean="0">
                <a:latin typeface="Arial" charset="0"/>
                <a:cs typeface="Arial" charset="0"/>
              </a:rPr>
              <a:t>Challan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 Generation</a:t>
            </a:r>
            <a:endParaRPr lang="en-US" altLang="en-US" sz="2800" b="1" u="sng" dirty="0" smtClean="0">
              <a:latin typeface="Arial" charset="0"/>
              <a:cs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6685" r="26126" b="8285"/>
          <a:stretch/>
        </p:blipFill>
        <p:spPr bwMode="auto">
          <a:xfrm>
            <a:off x="2411760" y="699542"/>
            <a:ext cx="6544346" cy="384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239167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ale Invoice Generation</a:t>
            </a:r>
            <a:endParaRPr lang="en-US" altLang="en-US" sz="2800" b="1" u="sng" dirty="0" smtClean="0">
              <a:latin typeface="Arial" charset="0"/>
              <a:cs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6540" r="26044" b="8285"/>
          <a:stretch/>
        </p:blipFill>
        <p:spPr bwMode="auto">
          <a:xfrm>
            <a:off x="2415953" y="655862"/>
            <a:ext cx="6548535" cy="388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535108" y="195486"/>
            <a:ext cx="477319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ommercial Invoice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17297" r="28496" b="12210"/>
          <a:stretch/>
        </p:blipFill>
        <p:spPr bwMode="auto">
          <a:xfrm>
            <a:off x="2411760" y="648175"/>
            <a:ext cx="6544344" cy="393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39300" y="239167"/>
            <a:ext cx="599314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nvoice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17297" r="21223" b="11338"/>
          <a:stretch/>
        </p:blipFill>
        <p:spPr bwMode="auto">
          <a:xfrm>
            <a:off x="2415952" y="699542"/>
            <a:ext cx="6728048" cy="397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339752" y="1923678"/>
            <a:ext cx="5328592" cy="6889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Proposed Solution – Purchase 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267494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urchase Bargain Data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6686" r="25800" b="8721"/>
          <a:stretch/>
        </p:blipFill>
        <p:spPr bwMode="auto">
          <a:xfrm>
            <a:off x="2415952" y="699542"/>
            <a:ext cx="6728048" cy="38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267494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400" b="1" u="sng" dirty="0" smtClean="0">
                <a:latin typeface="Arial" charset="0"/>
                <a:cs typeface="Arial" charset="0"/>
              </a:rPr>
              <a:t>urchase Order Data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6249" r="25391" b="14100"/>
          <a:stretch/>
        </p:blipFill>
        <p:spPr bwMode="auto">
          <a:xfrm>
            <a:off x="2415952" y="699544"/>
            <a:ext cx="6620544" cy="384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466528" y="341784"/>
            <a:ext cx="6858000" cy="28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ethodology</a:t>
            </a:r>
            <a:endParaRPr lang="en-IN" altLang="en-US" sz="2400" u="sng" dirty="0">
              <a:latin typeface="Arial" charset="0"/>
              <a:cs typeface="Arial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392288" y="771526"/>
            <a:ext cx="7364288" cy="166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 altLang="en-US" sz="1200" dirty="0" smtClean="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00000"/>
                </a:solidFill>
              </a:rPr>
              <a:t>The </a:t>
            </a:r>
            <a:r>
              <a:rPr lang="en-US" altLang="en-US" sz="1200" dirty="0">
                <a:solidFill>
                  <a:srgbClr val="000000"/>
                </a:solidFill>
              </a:rPr>
              <a:t>methodology for the today’s presentation will be a mix of: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Business Process &amp; Criticalities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Proposed Solution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Live Demonstration in </a:t>
            </a:r>
            <a:r>
              <a:rPr lang="en-US" altLang="en-US" sz="1200" dirty="0" smtClean="0">
                <a:solidFill>
                  <a:srgbClr val="000000"/>
                </a:solidFill>
              </a:rPr>
              <a:t>ERP</a:t>
            </a:r>
            <a:r>
              <a:rPr lang="en-US" altLang="en-US" sz="12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5000"/>
              </a:lnSpc>
              <a:spcBef>
                <a:spcPts val="750"/>
              </a:spcBef>
              <a:buClr>
                <a:srgbClr val="E9A614"/>
              </a:buClr>
              <a:buFont typeface="WingDings" pitchFamily="2" charset="2"/>
              <a:buNone/>
            </a:pPr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"/>
    </mc:Choice>
    <mc:Fallback xmlns="">
      <p:transition spd="slow" advTm="257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9968" y="267494"/>
            <a:ext cx="60444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RN Data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6559" r="25566" b="8848"/>
          <a:stretch/>
        </p:blipFill>
        <p:spPr bwMode="auto">
          <a:xfrm>
            <a:off x="2415952" y="699543"/>
            <a:ext cx="6620544" cy="384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64160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RN Data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6250" r="25473" b="8721"/>
          <a:stretch/>
        </p:blipFill>
        <p:spPr bwMode="auto">
          <a:xfrm>
            <a:off x="2483768" y="699542"/>
            <a:ext cx="6480720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627784" y="267495"/>
            <a:ext cx="58326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urchase Bill Data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t="6395" r="25799" b="8139"/>
          <a:stretch/>
        </p:blipFill>
        <p:spPr bwMode="auto">
          <a:xfrm>
            <a:off x="2627784" y="713761"/>
            <a:ext cx="6336704" cy="3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urchase Bill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8168" r="28414" b="16280"/>
          <a:stretch/>
        </p:blipFill>
        <p:spPr bwMode="auto">
          <a:xfrm>
            <a:off x="2555776" y="768631"/>
            <a:ext cx="6444208" cy="37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39752" y="1923678"/>
            <a:ext cx="6048672" cy="6889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Proposed Solution – </a:t>
            </a:r>
            <a:r>
              <a:rPr lang="en-US" sz="2400" dirty="0">
                <a:solidFill>
                  <a:schemeClr val="bg1"/>
                </a:solidFill>
              </a:rPr>
              <a:t>Manufacturing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tem </a:t>
            </a:r>
            <a:r>
              <a:rPr lang="en-US" altLang="en-US" sz="2000" b="1" u="sng" dirty="0" err="1" smtClean="0">
                <a:latin typeface="Arial" charset="0"/>
                <a:cs typeface="Arial" charset="0"/>
              </a:rPr>
              <a:t>Bom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2" y="699542"/>
            <a:ext cx="6620544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2" y="672108"/>
            <a:ext cx="6620544" cy="387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tem </a:t>
            </a:r>
            <a:r>
              <a:rPr lang="en-US" altLang="en-US" sz="2000" b="1" u="sng" dirty="0" err="1" smtClean="0">
                <a:latin typeface="Arial" charset="0"/>
                <a:cs typeface="Arial" charset="0"/>
              </a:rPr>
              <a:t>Bom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8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roduction Order Entry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2" y="699542"/>
            <a:ext cx="6620544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roduction Planning Entry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60" y="689798"/>
            <a:ext cx="6638336" cy="38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roduction Planning Entry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2" y="699542"/>
            <a:ext cx="6548536" cy="384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0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27948" y="267494"/>
            <a:ext cx="499638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usiness Concept</a:t>
            </a:r>
            <a:endParaRPr lang="en-IN" altLang="en-US" sz="2400" u="sng" dirty="0">
              <a:latin typeface="Arial" charset="0"/>
              <a:cs typeface="Arial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48" y="699543"/>
            <a:ext cx="6463652" cy="384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"/>
    </mc:Choice>
    <mc:Fallback xmlns="">
      <p:transition spd="slow" advTm="1677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roduction Planning Entry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67" y="699542"/>
            <a:ext cx="6558721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ot Allotment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2" y="671930"/>
            <a:ext cx="6548536" cy="38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J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ob Batch Entry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3" y="650404"/>
            <a:ext cx="6728048" cy="389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roduction Issue Entry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93" y="627534"/>
            <a:ext cx="6465987" cy="391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rocess Entry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9542"/>
            <a:ext cx="6408712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roduction Receive Entry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2" y="699542"/>
            <a:ext cx="6620544" cy="3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0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339752" y="1923678"/>
            <a:ext cx="6048672" cy="6889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Proposed Solution – Warehouse 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55776" y="239167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equisition Entry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6686" r="26862" b="15843"/>
          <a:stretch/>
        </p:blipFill>
        <p:spPr bwMode="auto">
          <a:xfrm>
            <a:off x="2492152" y="728558"/>
            <a:ext cx="6651848" cy="381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tore Issue Entry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6686" r="24340" b="12791"/>
          <a:stretch/>
        </p:blipFill>
        <p:spPr bwMode="auto">
          <a:xfrm>
            <a:off x="2492153" y="727869"/>
            <a:ext cx="6472335" cy="38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6686" r="25718" b="8866"/>
          <a:stretch/>
        </p:blipFill>
        <p:spPr bwMode="auto">
          <a:xfrm>
            <a:off x="2492152" y="727137"/>
            <a:ext cx="6544345" cy="381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55776" y="195486"/>
            <a:ext cx="288032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tore Receive Entry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11760" y="267494"/>
            <a:ext cx="6408712" cy="28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olution Focus Areas</a:t>
            </a:r>
            <a:endParaRPr lang="en-US" altLang="en-US" sz="2400" u="sng" dirty="0">
              <a:latin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92152" y="1275011"/>
            <a:ext cx="6400328" cy="29529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Sales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Order booking with Customer Specifications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Central Export Order Booking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Export Planning and Scheduling</a:t>
            </a:r>
          </a:p>
          <a:p>
            <a:pPr marL="1085850" lvl="2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Dispatch from Shipping Location to Port</a:t>
            </a:r>
          </a:p>
          <a:p>
            <a:pPr marL="1085850" lvl="2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Dispatch from Port to Customer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Daily Dispatch Plan - Domestic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Dispatch from an Alternate Location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Forecasting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Consumption of Forecast by following Sales Order(s)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Purchase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Mandi Procurement System (Open Market Purchase)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Control Sample based Purchase (Paddy and Rice)</a:t>
            </a:r>
          </a:p>
          <a:p>
            <a:pPr algn="just">
              <a:lnSpc>
                <a:spcPct val="150000"/>
              </a:lnSpc>
            </a:pPr>
            <a:endParaRPr lang="en-US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378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7" name="Rectangle 16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0" name="Rectangle 19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1"/>
    </mc:Choice>
    <mc:Fallback xmlns="">
      <p:transition spd="slow" advTm="2501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492152" y="195486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tock Transfer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6420" r="25804" b="8682"/>
          <a:stretch/>
        </p:blipFill>
        <p:spPr bwMode="auto">
          <a:xfrm>
            <a:off x="2492152" y="712040"/>
            <a:ext cx="6544344" cy="383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339752" y="1923678"/>
            <a:ext cx="6048672" cy="6889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Proposed Solution – Accounts 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8" name="Rectangle 17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1" name="Rectangle 20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oucher Entry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5974" r="25717" b="11483"/>
          <a:stretch/>
        </p:blipFill>
        <p:spPr bwMode="auto">
          <a:xfrm>
            <a:off x="2417375" y="676821"/>
            <a:ext cx="6619121" cy="386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483768" y="239167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ank Reconciliation Entry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t="6416" r="25799" b="10253"/>
          <a:stretch/>
        </p:blipFill>
        <p:spPr bwMode="auto">
          <a:xfrm>
            <a:off x="2483146" y="666180"/>
            <a:ext cx="6553350" cy="387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etail Trial Balance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6803" r="25800" b="8430"/>
          <a:stretch/>
        </p:blipFill>
        <p:spPr bwMode="auto">
          <a:xfrm>
            <a:off x="2344667" y="677066"/>
            <a:ext cx="6691829" cy="386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rial Balance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6804" r="26126" b="10465"/>
          <a:stretch/>
        </p:blipFill>
        <p:spPr bwMode="auto">
          <a:xfrm>
            <a:off x="2438634" y="727869"/>
            <a:ext cx="6525854" cy="36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rofit And Loss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2" y="707810"/>
            <a:ext cx="6620544" cy="383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alance Sheet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52" y="681038"/>
            <a:ext cx="65151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7087" r="20930" b="10421"/>
          <a:stretch/>
        </p:blipFill>
        <p:spPr bwMode="auto">
          <a:xfrm>
            <a:off x="2483768" y="685881"/>
            <a:ext cx="6264696" cy="390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483768" y="239167"/>
            <a:ext cx="61206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ay Book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ank Book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7" t="17151" r="20651" b="16715"/>
          <a:stretch/>
        </p:blipFill>
        <p:spPr bwMode="auto">
          <a:xfrm>
            <a:off x="2444477" y="721261"/>
            <a:ext cx="6592019" cy="382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58008" y="339502"/>
            <a:ext cx="5470376" cy="28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olution Focus Areas</a:t>
            </a:r>
            <a:endParaRPr lang="en-US" sz="2400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86000" y="1275011"/>
            <a:ext cx="5830416" cy="259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Planning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Sales Order Requirement based Planning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Yield based material requirement planning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Processing Capacity based Monitoring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Production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Standard Yield Definition Operation wise 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Expected Yield based resource requirement planning</a:t>
            </a:r>
          </a:p>
          <a:p>
            <a:pPr marL="628650" lvl="1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 smtClean="0">
                <a:latin typeface="Arial" charset="0"/>
                <a:cs typeface="Arial" charset="0"/>
              </a:rPr>
              <a:t>Actual Yield calculation based on quantities produced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Bardana Tracking System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Controls based on Gate Entry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Quality control based on single sample from a vehicle pre Gate Entry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Quality Control based on samples from 100% Bags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7" name="Rectangle 16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0" name="Rectangle 19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"/>
    </mc:Choice>
    <mc:Fallback xmlns="">
      <p:transition spd="slow" advTm="1773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ash Book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52" y="727869"/>
            <a:ext cx="6400328" cy="38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J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ournal Book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52" y="727870"/>
            <a:ext cx="6544344" cy="38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ash Flow Statement 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15" y="727869"/>
            <a:ext cx="6689581" cy="38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555776" y="267494"/>
            <a:ext cx="590465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und Flow Statement 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49" y="719205"/>
            <a:ext cx="6571839" cy="382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geing Analysis Bill Wise 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52" y="685799"/>
            <a:ext cx="6400328" cy="385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ill Wise Outstanding (Debtors) 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2" y="729032"/>
            <a:ext cx="6548536" cy="381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utstanding Debtors FIFO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2" y="804889"/>
            <a:ext cx="6548536" cy="373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492152" y="267494"/>
            <a:ext cx="596828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utstanding Creditors FIFO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9" name="Rectangle 1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2" name="Rectangle 2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11" y="707783"/>
            <a:ext cx="6660170" cy="383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9" name="Rectangle 8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j03168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-2262"/>
          <a:stretch/>
        </p:blipFill>
        <p:spPr bwMode="auto">
          <a:xfrm>
            <a:off x="16225" y="-13769"/>
            <a:ext cx="9127775" cy="53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987824" y="3791829"/>
            <a:ext cx="5904656" cy="940161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  <a:br>
              <a:rPr lang="en-US" altLang="en-US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Seeking for </a:t>
            </a:r>
            <a:r>
              <a:rPr lang="en-US" altLang="en-US" sz="24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altLang="en-US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Win - Win relationship</a:t>
            </a:r>
          </a:p>
        </p:txBody>
      </p:sp>
    </p:spTree>
    <p:extLst>
      <p:ext uri="{BB962C8B-B14F-4D97-AF65-F5344CB8AC3E}">
        <p14:creationId xmlns:p14="http://schemas.microsoft.com/office/powerpoint/2010/main" val="12131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58008" y="341784"/>
            <a:ext cx="5830416" cy="28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CSPL Rice Industry Capability</a:t>
            </a:r>
            <a:endParaRPr lang="en-US" altLang="en-US" sz="2400" u="sng" dirty="0">
              <a:latin typeface="Arial" charset="0"/>
              <a:cs typeface="Arial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483768" y="842963"/>
            <a:ext cx="5974432" cy="259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DCSPL has delivered solutions for a number of customers operating in Indian rice industry and catering to domestic and international  business. These customers include the top players in the rice industry</a:t>
            </a:r>
          </a:p>
          <a:p>
            <a:pPr marL="171450" indent="-171450" algn="just">
              <a:spcBef>
                <a:spcPts val="500"/>
              </a:spcBef>
              <a:buFont typeface="Arial" pitchFamily="34" charset="0"/>
              <a:buChar char="•"/>
            </a:pPr>
            <a:endParaRPr lang="en-US" alt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71450" indent="-171450" algn="just"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DCSPL over the years, has developed an in-depth understanding of rice industry specific business processes, especially  the “Mandi Supply Chain”  for paddy procurement processes that are not possible to be addressed through implementation of a standard ERP packages</a:t>
            </a:r>
            <a:endParaRPr lang="en-US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3354" y="4731990"/>
            <a:ext cx="7500646" cy="3020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en-IN" dirty="0" smtClean="0">
                <a:solidFill>
                  <a:schemeClr val="bg1"/>
                </a:solidFill>
              </a:rPr>
              <a:t>www.dataman.in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195486"/>
            <a:ext cx="0" cy="434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 txBox="1">
            <a:spLocks/>
          </p:cNvSpPr>
          <p:nvPr/>
        </p:nvSpPr>
        <p:spPr>
          <a:xfrm>
            <a:off x="507889" y="4732092"/>
            <a:ext cx="1135465" cy="30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Dataman.ERP</a:t>
            </a:r>
            <a:endParaRPr lang="en-US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889" y="49487"/>
            <a:ext cx="1763688" cy="4492706"/>
            <a:chOff x="-157566" y="6127"/>
            <a:chExt cx="1763688" cy="4492706"/>
          </a:xfrm>
        </p:grpSpPr>
        <p:sp>
          <p:nvSpPr>
            <p:cNvPr id="17" name="Rectangle 16"/>
            <p:cNvSpPr/>
            <p:nvPr/>
          </p:nvSpPr>
          <p:spPr>
            <a:xfrm>
              <a:off x="-157566" y="6127"/>
              <a:ext cx="1763688" cy="4492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-125903" y="990358"/>
              <a:ext cx="1631089" cy="133850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962" y="2024334"/>
              <a:ext cx="1072287" cy="2301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0" name="Rectangle 19"/>
          <p:cNvSpPr/>
          <p:nvPr/>
        </p:nvSpPr>
        <p:spPr>
          <a:xfrm>
            <a:off x="2339752" y="246534"/>
            <a:ext cx="152400" cy="381000"/>
          </a:xfrm>
          <a:prstGeom prst="rect">
            <a:avLst/>
          </a:prstGeom>
          <a:solidFill>
            <a:srgbClr val="C3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5"/>
    </mc:Choice>
    <mc:Fallback xmlns="">
      <p:transition spd="slow" advTm="2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effectLst>
          <a:outerShdw blurRad="50800" dist="50800" dir="5400000" algn="ctr" rotWithShape="0">
            <a:schemeClr val="bg1"/>
          </a:outerShdw>
        </a:effectLst>
      </a:spPr>
      <a:bodyPr rtlCol="0" anchor="ctr"/>
      <a:lstStyle>
        <a:defPPr algn="ctr">
          <a:defRPr>
            <a:effectLst>
              <a:outerShdw blurRad="50800" dist="50800" dir="5400000" algn="ctr" rotWithShape="0">
                <a:schemeClr val="accent2">
                  <a:lumMod val="75000"/>
                </a:schemeClr>
              </a:outerShdw>
            </a:effectLst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solidFill>
          <a:schemeClr val="tx2"/>
        </a:solidFill>
      </a:spPr>
      <a:bodyPr vert="horz" lIns="91440" tIns="45720" rIns="91440" bIns="45720" rtlCol="0" anchor="ctr">
        <a:normAutofit fontScale="55000" lnSpcReduction="20000"/>
      </a:bodyPr>
      <a:lstStyle>
        <a:defPPr algn="l">
          <a:defRPr dirty="0" smtClean="0">
            <a:solidFill>
              <a:schemeClr val="bg1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Theme1" id="{26108412-1FE6-40F0-874C-5A1D016C1CBE}" vid="{49F8D27F-8302-4209-AC31-21F25E1BB7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1271</TotalTime>
  <Words>1901</Words>
  <Application>Microsoft Office PowerPoint</Application>
  <PresentationFormat>On-screen Show (16:9)</PresentationFormat>
  <Paragraphs>527</Paragraphs>
  <Slides>88</Slides>
  <Notes>66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Arial</vt:lpstr>
      <vt:lpstr>Calibri</vt:lpstr>
      <vt:lpstr>Century Gothic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dataman</cp:lastModifiedBy>
  <cp:revision>124</cp:revision>
  <dcterms:created xsi:type="dcterms:W3CDTF">2015-12-07T10:12:07Z</dcterms:created>
  <dcterms:modified xsi:type="dcterms:W3CDTF">2019-11-20T10:46:23Z</dcterms:modified>
</cp:coreProperties>
</file>